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44</c:v>
                </c:pt>
                <c:pt idx="4">
                  <c:v>2</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0.1732808985549994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9.2178000000000537E-2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0.96232799999999941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9.2179000000000677E-2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0.33063399999999987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0.63120500000000046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7.0474759999999996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0.18450717342529988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9.033499999999961E-2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9.0335000000000498E-2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0.32401999999999909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0.87868300000000055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7.3528289999999998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1.5745209999999998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0.40849799999999981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0.11388599999999993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1.188956000000001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0.11388599999999904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0.40849799999999981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0.14216600000000135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8.5646590000000007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9.9826999999999444E-2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0.34245600000000032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9.5474000000000281E-2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0.9967359999999994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9.5474000000000281E-2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0.34245600000000032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0.59990699999999997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7.184069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0.15594200000000047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0.33299199999999995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9.2836000000000141E-2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0.96919099999999947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9.2836000000000141E-2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0.33299200000000084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0.79386299999999999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7.8932130000000003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0.12309099999999873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0.12798500000000068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3.5681000000000296E-2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0.37250700000000059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3.5680999999998519E-2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0.12798500000000068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0.19929600000000036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9.0019080000000002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33</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0.12380199999999997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0.31563200000000036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8.7995999999999519E-2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0.91866499999999984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8.7996000000000407E-2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0.31563199999999991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0.78605400000000003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4.359286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0.34737999999999936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0.33571200000000001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9.3594000000000399E-2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0.97710800000000031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9.3593999999999511E-2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0.33571200000000001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0.88200400000000023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6.441916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0.38176298525760011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0.15240099999999934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1.5910409999999997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0.15240000000000009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0.54664600000000085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0.68316300000000041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7.5553739999999996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0.98430099999999943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0.36895200000000017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0.10286099999999987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1.0738540000000008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0.10286099999999898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0.36895100000000092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0.49149199999999915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8.2477800000000006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1.2607620000000002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0.1100089999999998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1.1484750000000004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0.1100089999999998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0.39458899999999986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0.92386800000000058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6.5653879999999996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hospital lighting?</c:v>
                </c:pt>
                <c:pt idx="1">
                  <c:v>Your care and treatment Q30. Were you able to get a member of staff to help you when you needed attention?</c:v>
                </c:pt>
                <c:pt idx="2">
                  <c:v>The hospital and ward Q4. Did you get help from staff to keep in touch with your family and friends?</c:v>
                </c:pt>
                <c:pt idx="3">
                  <c:v>Operations and procedures Q34. After the operations or procedures, how well did hospital staff explain how the operation or procedure had gone?</c:v>
                </c:pt>
                <c:pt idx="4">
                  <c:v>Admission to hospital Q3. How long do you feel you had to wait to get to a bed on a ward after you arrived at the hospital?</c:v>
                </c:pt>
              </c:strCache>
            </c:strRef>
          </c:cat>
          <c:val>
            <c:numRef>
              <c:f>Sheet1!$B$2:$B$6</c:f>
              <c:numCache>
                <c:formatCode>0.0</c:formatCode>
                <c:ptCount val="5"/>
                <c:pt idx="0">
                  <c:v>8.6</c:v>
                </c:pt>
                <c:pt idx="1">
                  <c:v>8.6999999999999993</c:v>
                </c:pt>
                <c:pt idx="2">
                  <c:v>8.1999999999999993</c:v>
                </c:pt>
                <c:pt idx="3">
                  <c:v>8.3000000000000007</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hospital lighting?</c:v>
                </c:pt>
                <c:pt idx="1">
                  <c:v>Your care and treatment Q30. Were you able to get a member of staff to help you when you needed attention?</c:v>
                </c:pt>
                <c:pt idx="2">
                  <c:v>The hospital and ward Q4. Did you get help from staff to keep in touch with your family and friends?</c:v>
                </c:pt>
                <c:pt idx="3">
                  <c:v>Operations and procedures Q34. After the operations or procedures, how well did hospital staff explain how the operation or procedure had gone?</c:v>
                </c:pt>
                <c:pt idx="4">
                  <c:v>Admission to hospital Q3. How long do you feel you had to wait to get to a bed on a ward after you arrived at the hospital?</c:v>
                </c:pt>
              </c:strCache>
            </c:strRef>
          </c:cat>
          <c:val>
            <c:numRef>
              <c:f>Sheet1!$C$2:$C$6</c:f>
              <c:numCache>
                <c:formatCode>0.0</c:formatCode>
                <c:ptCount val="5"/>
                <c:pt idx="0">
                  <c:v>8.1</c:v>
                </c:pt>
                <c:pt idx="1">
                  <c:v>8.1</c:v>
                </c:pt>
                <c:pt idx="2">
                  <c:v>7.7</c:v>
                </c:pt>
                <c:pt idx="3">
                  <c:v>7.9</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Your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1.15369854111248</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0.10688555719060006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0.12434099999999992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1.2981059999999998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0.12434100000000026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0.44599999999999973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0.84389800000000026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1.153699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Your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9.1614759613985406</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The hospital and ward Q13. Did you get enough help from staff to eat your meals?</c:v>
                </c:pt>
                <c:pt idx="2">
                  <c:v>The hospital and ward Q12. How would you rate the hospital food?</c:v>
                </c:pt>
                <c:pt idx="3">
                  <c:v>Feedback on care Q49. During your hospital stay, were you ever asked to give your views on the quality of your care?</c:v>
                </c:pt>
                <c:pt idx="4">
                  <c:v>Leaving hospital Q41. Thinking about any medicine you were to take at home, were you given any of the following?</c:v>
                </c:pt>
              </c:strCache>
            </c:strRef>
          </c:cat>
          <c:val>
            <c:numRef>
              <c:f>Sheet1!$B$2:$B$6</c:f>
              <c:numCache>
                <c:formatCode>0.0</c:formatCode>
                <c:ptCount val="5"/>
                <c:pt idx="0">
                  <c:v>6.1</c:v>
                </c:pt>
                <c:pt idx="1">
                  <c:v>6.9</c:v>
                </c:pt>
                <c:pt idx="2">
                  <c:v>6.7</c:v>
                </c:pt>
                <c:pt idx="3">
                  <c:v>1.2</c:v>
                </c:pt>
                <c:pt idx="4">
                  <c:v>4.4000000000000004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The hospital and ward Q13. Did you get enough help from staff to eat your meals?</c:v>
                </c:pt>
                <c:pt idx="2">
                  <c:v>The hospital and ward Q12. How would you rate the hospital food?</c:v>
                </c:pt>
                <c:pt idx="3">
                  <c:v>Feedback on care Q49. During your hospital stay, were you ever asked to give your views on the quality of your care?</c:v>
                </c:pt>
                <c:pt idx="4">
                  <c:v>Leaving hospital Q41. Thinking about any medicine you were to take at home, were you given any of the following?</c:v>
                </c:pt>
              </c:strCache>
            </c:strRef>
          </c:cat>
          <c:val>
            <c:numRef>
              <c:f>Sheet1!$C$2:$C$6</c:f>
              <c:numCache>
                <c:formatCode>0.0</c:formatCode>
                <c:ptCount val="5"/>
                <c:pt idx="0">
                  <c:v>6.7</c:v>
                </c:pt>
                <c:pt idx="1">
                  <c:v>7.5</c:v>
                </c:pt>
                <c:pt idx="2">
                  <c:v>7</c:v>
                </c:pt>
                <c:pt idx="3">
                  <c:v>1.4</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0.24654000000000131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0.22494699999999845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6.2714000000001491E-2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0.65471900000000005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6.2713999999999714E-2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0.22494700000000023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7.3997999999999564E-2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9.1614760000000004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Your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8.1399379448600495</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0.25769202827430071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8.2709999999999617E-2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0.8634820000000003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8.2710000000000505E-2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0.29667299999999841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0.45017300000000127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8.1399380000000008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Your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7.4166021131021296</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5.6</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4.4000000000000004</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0.49767344194090057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0.16515899999999917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1.7242440000000006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0.75756999999999941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0.79870400000000075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7.216018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0.39974065905420009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0.16175499999999943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1.6886900000000011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0.74194899999999997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9.1675999999999647E-2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7.6171860000000002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Your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7.7614649613387998</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4.0999999999999996</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5.9</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0.9</c:v>
                </c:pt>
                <c:pt idx="1">
                  <c:v>1.6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9.1</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96.6203</c:v>
                </c:pt>
                <c:pt idx="1">
                  <c:v>0.99399999999999999</c:v>
                </c:pt>
                <c:pt idx="2">
                  <c:v>0.1988</c:v>
                </c:pt>
                <c:pt idx="3">
                  <c:v>0.39760000000000001</c:v>
                </c:pt>
                <c:pt idx="4">
                  <c:v>0</c:v>
                </c:pt>
                <c:pt idx="5">
                  <c:v>1.7892999999999999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0.16922899999999963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0.42437099999999983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0.11831100000000028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1.2351549999999998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0.542682000000001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0.58270899999999948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8.2117190000000004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3.9106097101900161E-2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0.18608799999999981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1.9427349999999999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0.8535680000000001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6.3725870000000002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0.12952300000000072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0.29997799999999941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8.3631000000000455E-2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0.87310199999999938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0.38360899999999987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0.52590200000000031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8.4665569999999999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0.12510699999999986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0.27427099999999971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7.6464000000000532E-2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0.7982800000000001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0.35073599999999949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0.48288100000000078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8.6406880000000008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0.34329809375559961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0.17570600000000081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1.8343449999999999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0.80594400000000022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0.61242899999999878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6.1121309999999998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6.7092000000000596E-2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0.23924799999999991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6.6701000000000121E-2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0.6963449999999991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6.670000000000087E-2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0.23924899999999916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0.13039200000000051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9.1342700000000008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0.27228002279209917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0.10198200000000046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1.0646869999999993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0.1019830000000006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0.36580099999999938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0.25614700000000035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8.4347619999999992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0.21630836853580071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9.7639999999999283E-2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1.0193490000000009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9.7640000000000171E-2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0.35022500000000001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0.40547299999999886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8.2685890000000004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15.650399999999999</c:v>
                </c:pt>
                <c:pt idx="1">
                  <c:v>0.60980000000000001</c:v>
                </c:pt>
                <c:pt idx="2">
                  <c:v>80.284599999999998</c:v>
                </c:pt>
                <c:pt idx="3">
                  <c:v>0</c:v>
                </c:pt>
                <c:pt idx="4">
                  <c:v>0.20330000000000001</c:v>
                </c:pt>
                <c:pt idx="5">
                  <c:v>0.20330000000000001</c:v>
                </c:pt>
                <c:pt idx="6">
                  <c:v>0</c:v>
                </c:pt>
                <c:pt idx="7">
                  <c:v>0.81299999999999994</c:v>
                </c:pt>
                <c:pt idx="8">
                  <c:v>2.2357999999999998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0.49800999999999984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0.40356199999999998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0.11250999999999944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1.174588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0.11251000000000033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0.40356099999999984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0.32234599999999958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8.2060449999999996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0.35303496031469983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0.11308099999999932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1.1805510000000004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0.11308100000000021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0.40561100000000039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0.69714100000000023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6.6852419999999997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0.32611300992980041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0.15029999999999966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1.5691059999999997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0.15029999999999966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0.53910900000000161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0.37206299999999892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6.8855959999999996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0.41673753586259998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0.18837599999999988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1.9666200000000007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0.18837599999999988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0.67568599999999979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0.91211400000000076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5.8998419999999996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0.34910399999999875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0.1674540000000011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4.6685000000000088E-2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0.48738400000000048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4.6684999999998311E-2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0.1674540000000011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9.9957999999999103E-2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9.5810180000000003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0.81699999999999995</c:v>
                </c:pt>
                <c:pt idx="1">
                  <c:v>0.18300000000000005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0.81699999999999995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Your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8.6572702330338398</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0.11642799999999998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0.24148999999999976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6.7325999999999553E-2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0.70287000000000077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6.7325999999999553E-2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0.24149000000000065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0.20513899999999907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8.5340930000000004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0.19486417147079926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5.7942000000000604E-2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0.60490899999999925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5.7942999999999856E-2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0.20783300000000082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0.15571699999999922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8.9762350000000009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0.1784022358749997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7.9439999999999955E-2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0.82934600000000103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7.9440999999999207E-2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0.28494399999999942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0.11642500000000133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8.4614829999999994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0.20080000000000001</c:v>
                </c:pt>
                <c:pt idx="1">
                  <c:v>47.590400000000002</c:v>
                </c:pt>
                <c:pt idx="2">
                  <c:v>52.008000000000003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Your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8.5891720510071394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0.15193800000000035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0.27293699999999976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7.6093000000000188E-2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0.79439799999999927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7.6093000000000188E-2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0.27293700000000065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0.20530800000000049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8.8515440000000005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6.2775999999999499E-2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0.23887000000000036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6.6596000000000544E-2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0.69524400000000064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6.6594999999999516E-2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0.23887000000000036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1.8860000000000099E-2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9.1831770000000006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0.11204999999999998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0.29450399999999988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8.2105999999999568E-2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0.85716900000000074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8.2105999999999568E-2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0.29450399999999988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8.2581000000001126E-2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8.7185640000000006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0.48318899999999942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0.3408370000000005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9.5022999999999413E-2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0.99202300000000054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9.5022000000000162E-2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0.34083699999999961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0.79116600000000048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7.6034030000000001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Your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8.1292414741733303</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0.40779499999999924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0.28849200000000064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8.0429999999999779E-2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0.8396720000000002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8.0429000000000528E-2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0.28849199999999975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0.22855799999999959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7.866581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0.1990327007294006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8.7937999999999406E-2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0.91805599999999998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8.7937000000000154E-2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0.31542400000000015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0.62144500000000047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7.1359779999999997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0.13168646760379943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6.3109000000000748E-2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0.65884299999999918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6.3109000000000748E-2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0.2263629999999992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0.27621200000000101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8.7477619999999998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0.16668299999999991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0.38402599999999953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0.10706300000000013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1.1177269999999995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0.10706300000000013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0.38402600000000042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0.55072299999999963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7.7162610000000003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0.15424302761539987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0.14365600000000001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1.4997449999999999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0.14365499999999987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0.51527800000000035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1.6009210000000005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6.6610269999999998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2.3856999999999999</c:v>
                </c:pt>
                <c:pt idx="1">
                  <c:v>7.3559000000000001</c:v>
                </c:pt>
                <c:pt idx="2">
                  <c:v>25.844899999999999</c:v>
                </c:pt>
                <c:pt idx="3">
                  <c:v>64.413499999999999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0.1118311687210003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4.0772000000000475E-2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0.42565500000000078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4.0771999999998698E-2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0.1462450000000004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0.13548899999999975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9.4208689999999997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0.19060300000000119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0.21443900000000049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5.9783999999998727E-2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0.62413600000000002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5.9784000000000503E-2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0.21443799999999946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0.18014699999999984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8.8275430000000004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0.27346097606460074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8.5671999999999748E-2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0.89440399999999975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8.5672000000000637E-2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0.30729700000000015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0.45663499999999857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8.6579110000000004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Your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8.2479064248450698</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0.10033199999999987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0.21658900000000081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6.0382999999999853E-2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0.63039299999999976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6.0382999999999853E-2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0.21658900000000081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0.14769399999999955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8.8933359999999997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0.52999500000000044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0.2626009999999992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7.3211000000000581E-2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0.76431200000000032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7.3210999999998805E-2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0.26260000000000083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0.41188799999999937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7.5012119999999998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0.11913700000000027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0.28251500000000007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7.8762999999999472E-2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0.82227300000000092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7.8762999999998584E-2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0.28251400000000082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0.52953199999999967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8.3491719999999994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Your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7.2921724767199496</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RNN | North Cumbria Integrated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RNN | North Cumbria Integrated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RNN | North Cumbria Integrated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 Cumbria Integrated Care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36669845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82896198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59793139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992314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6013603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54958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7353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74185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37387409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0101120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67412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248869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245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9887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8852018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9173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11161407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877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40768"/>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2828724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65400861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89298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6757057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06545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586408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0860423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20424903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11333562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0653932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027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7554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54764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8528685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89174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70611674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27967408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03565573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55593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4664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89544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594515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11962796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77594027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6021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10954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510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60252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3431209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58838917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156026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0509411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82016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7449853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7087294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8248283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20857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468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23245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55922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9937612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73994063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536184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7436493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672043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5165752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6032192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50903049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740213077"/>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9108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3129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033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86857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6297573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76678400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90347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6348930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68683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636257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804514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4928658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7984631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32699314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5493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357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39916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0239120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9578363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73298107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3859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658496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36490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766767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5348356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16120918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53234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3088446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944741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896521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94770583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25884621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975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4635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3053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74772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3477248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9698570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349322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6092191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8453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7462563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8972958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8634007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83304541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24524371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5677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6142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907499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06511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157860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4619251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47702069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71354656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67600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276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169680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1743198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8515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1753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74478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415215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306986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51143817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252246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4582273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58278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10462650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1895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95098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37980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883505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2302523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76422389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61718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6010079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81635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05877590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7403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56118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483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948194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1811055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3569322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81315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3509477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18479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73552541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0343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6961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6173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5301215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0211619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1846633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2644468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8823285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8701333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2323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29508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76732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7248065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4181447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3074322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2693381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586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4545163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1678336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1793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7341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8212324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9292080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9941608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1966132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51871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9059508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633479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294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66265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3556886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9174460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6795513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888201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0265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05854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4912833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12236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149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35037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9729642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05698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0872532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9182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1225795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6770317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93777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3395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6457788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3201310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1572176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5908673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9486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8872784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5648131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58930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07224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6656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10416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926556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6122172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6931913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5381220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95745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5322660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2523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482756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374050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2351929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6917487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9158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2857411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4320409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8716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6662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7818679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4954109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3475844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911211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5712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9003886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834441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65022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7014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003410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3233726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572374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5289147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5266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9449555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7685159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16547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90687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103656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6369756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863352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9898331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2559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8339381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9016755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9750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664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61520309"/>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2071019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5098746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78466529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238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0689967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7117117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96789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120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1365460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9759519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6650798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1425271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169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2834849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729755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11265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7848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1357823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2823592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7441329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2790816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6728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843424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6661042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03751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7515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5339066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699396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1895121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925239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66128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8511297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4833262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76046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80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581405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587362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1936434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9305326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5174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2710705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8039087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57934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6025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575742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182304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2511228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9559086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4613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053645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1088141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217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0805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92979941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9942902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5069154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1227768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7810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5896051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1872291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69697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72689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6974604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0463647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7207785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5388696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927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7839235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3965939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7876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3316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7595777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0838845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708796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94554435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29914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7162166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3147036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5838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58708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2050424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544163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95733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5256948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88793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6936433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40815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4858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8448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02740463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2629899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880439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41637961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3394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9975014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4118295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7681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345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2544915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703016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6322975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751168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893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6300643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784932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6631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3231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056836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91089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4326293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884966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CUMBERLAND INFIRMARY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CUMBERLAND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0008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79938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1686086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96316434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4102182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79933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3348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02949784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6789349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49696055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0388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3348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9010108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8144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7438925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01657149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83638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3406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86895654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89030682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26648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00839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6322905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79099208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23440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7160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8008618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00630440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33863637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66553657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98220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92725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7329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8774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7369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2795849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51052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297433544"/>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Q30. Were you able to get a member of staff to help you when you needed attention?
Q34. After the operations or procedures, how well did hospital staff explain how the operation or procedure had gone?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80011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43154304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05945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71164870"/>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390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 Cumbria Integrated Care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39342800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Disturbance from hospital lighting: patients not being bothered at night by hospital lighting
Getting help from staff: patients being able to get a member of staff to help them when they needed attention
Keeping in touch: patients getting help from staff to keep in touch with family and friends during their stay in hospital
After the operation or procedure: patients being given an explanation from staff of how their operation or procedure went
Waiting to get to a bed: patients feeling that they waited the right amount of time to get to a bed on a ward after they arrived at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54100909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Help with eating: patients being given enough help from staff to eat meals, if needed
Quality of food: patients describing the hospital food as good
Feedback on care: patients being asked to give their views on the quality of their care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North Cumbria Integrated Care NHS Foundation Trust who had attended in late 2021. Responses were received from 503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2953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714753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503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82304423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4314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71902524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195313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72815109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007729458"/>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52517020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88402791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14328172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3353569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632213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30189145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873749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76295257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32729652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16413</Words>
  <Application>Microsoft Office PowerPoint</Application>
  <PresentationFormat>Widescreen</PresentationFormat>
  <Paragraphs>2339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 Cumbria Integrated Care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